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F3A"/>
    <a:srgbClr val="356148"/>
    <a:srgbClr val="549A72"/>
    <a:srgbClr val="405E7C"/>
    <a:srgbClr val="B4D6B7"/>
    <a:srgbClr val="79B593"/>
    <a:srgbClr val="99C79D"/>
    <a:srgbClr val="8DC192"/>
    <a:srgbClr val="1F56E1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B7C0-7581-4C23-BF73-518A6F1C6019}" type="datetimeFigureOut">
              <a:rPr lang="ru-RU" smtClean="0"/>
              <a:pPr/>
              <a:t>21.09.2025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77FB-AAEA-481B-862A-012135D598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79D"/>
            </a:gs>
            <a:gs pos="64999">
              <a:srgbClr val="8DC192"/>
            </a:gs>
            <a:gs pos="100000">
              <a:srgbClr val="549A7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470025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rgbClr val="2B4F3A"/>
                </a:solidFill>
                <a:effectLst>
                  <a:outerShdw blurRad="50800" dist="38100" dir="2700000" algn="tl" rotWithShape="0">
                    <a:schemeClr val="bg1">
                      <a:alpha val="69000"/>
                    </a:schemeClr>
                  </a:outerShdw>
                </a:effectLst>
              </a:rPr>
              <a:t>Муниципальное бюджетное общеобразовательное учреждение муниципального образования муниципальный округ город Горячий Ключ Краснодарского края "Средняя общеобразовательная школа N° 10 имени Героя Советского Союза </a:t>
            </a:r>
            <a:br>
              <a:rPr lang="ru-RU" sz="1700" dirty="0" smtClean="0">
                <a:solidFill>
                  <a:srgbClr val="2B4F3A"/>
                </a:solidFill>
                <a:effectLst>
                  <a:outerShdw blurRad="50800" dist="38100" dir="2700000" algn="tl" rotWithShape="0">
                    <a:schemeClr val="bg1">
                      <a:alpha val="69000"/>
                    </a:schemeClr>
                  </a:outerShdw>
                </a:effectLst>
              </a:rPr>
            </a:br>
            <a:r>
              <a:rPr lang="ru-RU" sz="1700" dirty="0" smtClean="0">
                <a:solidFill>
                  <a:srgbClr val="2B4F3A"/>
                </a:solidFill>
                <a:effectLst>
                  <a:outerShdw blurRad="50800" dist="38100" dir="2700000" algn="tl" rotWithShape="0">
                    <a:schemeClr val="bg1">
                      <a:alpha val="69000"/>
                    </a:schemeClr>
                  </a:outerShdw>
                </a:effectLst>
              </a:rPr>
              <a:t>Остапенко Андрея Николаевича"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2000"/>
                    </a:scheme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82000"/>
                    </a:schemeClr>
                  </a:outerShdw>
                </a:effectLst>
              </a:rPr>
            </a:br>
            <a:endParaRPr lang="ru-RU" sz="17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82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21602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по основам 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духовно-нравственной культуры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учащихся 6 класса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01317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B4F3A"/>
                </a:solidFill>
                <a:effectLst>
                  <a:outerShdw blurRad="50800" dist="38100" dir="2700000" algn="tl" rotWithShape="0">
                    <a:schemeClr val="bg1">
                      <a:alpha val="83000"/>
                    </a:schemeClr>
                  </a:outerShdw>
                </a:effectLst>
              </a:rPr>
              <a:t>Выполнила: учитель географии и основ духовно-нравственной культуры </a:t>
            </a:r>
          </a:p>
          <a:p>
            <a:r>
              <a:rPr lang="ru-RU" sz="2000" dirty="0" smtClean="0">
                <a:solidFill>
                  <a:srgbClr val="2B4F3A"/>
                </a:solidFill>
                <a:effectLst>
                  <a:outerShdw blurRad="50800" dist="38100" dir="2700000" algn="tl" rotWithShape="0">
                    <a:schemeClr val="bg1">
                      <a:alpha val="83000"/>
                    </a:schemeClr>
                  </a:outerShdw>
                </a:effectLst>
              </a:rPr>
              <a:t>Борщёва Мария Алексеевна</a:t>
            </a:r>
            <a:endParaRPr lang="ru-RU" sz="2000" dirty="0">
              <a:solidFill>
                <a:srgbClr val="2B4F3A"/>
              </a:solidFill>
              <a:effectLst>
                <a:outerShdw blurRad="50800" dist="38100" dir="2700000" algn="tl" rotWithShape="0">
                  <a:schemeClr val="bg1">
                    <a:alpha val="83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99392"/>
            <a:ext cx="4725143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793"/>
          <a:stretch>
            <a:fillRect/>
          </a:stretch>
        </p:blipFill>
        <p:spPr bwMode="auto">
          <a:xfrm>
            <a:off x="6156176" y="1412776"/>
            <a:ext cx="298782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7920880" cy="38472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Ответы: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980728"/>
            <a:ext cx="65915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13)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14)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15) 2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16) 1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17)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18)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19) 2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20) 4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21)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22)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23) 3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24) 2</a:t>
            </a:r>
          </a:p>
          <a:p>
            <a:pPr marL="342900" indent="-342900"/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460" y="4121696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299695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79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9374" t="13684" r="35544" b="49889"/>
          <a:stretch>
            <a:fillRect/>
          </a:stretch>
        </p:blipFill>
        <p:spPr bwMode="auto">
          <a:xfrm rot="17007012">
            <a:off x="4308764" y="4778459"/>
            <a:ext cx="1907640" cy="2491893"/>
          </a:xfrm>
          <a:prstGeom prst="rect">
            <a:avLst/>
          </a:prstGeom>
          <a:noFill/>
        </p:spPr>
      </p:pic>
      <p:pic>
        <p:nvPicPr>
          <p:cNvPr id="7186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2532" t="15635" r="30544" b="25263"/>
          <a:stretch>
            <a:fillRect/>
          </a:stretch>
        </p:blipFill>
        <p:spPr bwMode="auto">
          <a:xfrm rot="21054326">
            <a:off x="7199226" y="3109241"/>
            <a:ext cx="2808312" cy="4043008"/>
          </a:xfrm>
          <a:prstGeom prst="diagStripe">
            <a:avLst>
              <a:gd name="adj" fmla="val 49042"/>
            </a:avLst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7920880" cy="147732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1. В чем заключается отличие семьи от коллектива учеников?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члены семьи участвуют в совместной деятельности;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все ее члены связаны схожими увлечениями и одинаковыми нуждами;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) основу связи ее членов составляют родственнее узы;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все ее члены общаются между собой.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988841"/>
            <a:ext cx="7920880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2. Какая ведущая роль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семьи описывается </a:t>
            </a: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в выражении: 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"</a:t>
            </a:r>
            <a:r>
              <a:rPr lang="ru-RU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Семья – эта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та первичная среда</a:t>
            </a:r>
            <a:r>
              <a:rPr lang="ru-RU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, где человек непременно учиться творить добро"</a:t>
            </a: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?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рожать новых членов семьи;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) правильно воспитывать будущих членов общества;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увеличивать доход семьи;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обучать детей грамоте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792088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3. Петя живет с мамой и папой в одном доме, а в соседнем доме живут его </a:t>
            </a:r>
            <a:endParaRPr lang="ru-RU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бабушка Оля </a:t>
            </a: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и Дедушка Витя. К какому виду относится семья Пети?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) трехпоколенная;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полная;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двухпоколенная;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родственная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1701" t="19966" b="4609"/>
          <a:stretch>
            <a:fillRect/>
          </a:stretch>
        </p:blipFill>
        <p:spPr bwMode="auto">
          <a:xfrm>
            <a:off x="5508104" y="4642270"/>
            <a:ext cx="3635896" cy="221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0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82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0" cy="20313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. Какие действия родители вправе совершать в отношении своего ребенка?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решать вопрос о виде получаемого образования;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быть защитником интересов своего ребенка в судебных заседаниях;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не учитывая интересов ребенка принимать решения по любым бытовым вопросам;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пытаться вмешаться в семейные дела друзей и знакомых.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792088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5. Когда родители постоянно кричат на ребенка и ругают разными словами, в том числе с использованием ненормативной лексики, какое его право нарушается в первую очередь?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уважение достоинства человека;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поддерживание общения с мамой и папой;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возможность свободы передвижения;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возможность жизни и воспитания в семье.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6. Что общего у членов семьи и членов спортивной команды?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пользуются общим инвентарем и имуществом;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поддерживают общение между собой;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их связывает кровное родство;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ведут общее хозяйство.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7" name="Picture 10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10000" contrast="10000"/>
          </a:blip>
          <a:srcRect b="26413"/>
          <a:stretch>
            <a:fillRect/>
          </a:stretch>
        </p:blipFill>
        <p:spPr bwMode="auto">
          <a:xfrm>
            <a:off x="2555776" y="4143062"/>
            <a:ext cx="6588224" cy="271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0" cy="175432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7. К какому виду относится семья Оли, если она с мамой живет в Москве, а бабушка с дедушкой в Краснодаре?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трехпоколенная;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полная;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двухпоколенная;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родственная.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792088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8. Что обязаны делать все члены семьи в отношении друг друга?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зарабатывать деньги;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ходить в секции и кружки;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делать домашнее задание за школьника;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выстраивать отношения внутри семьи основываясь на взаимном уважении и любви.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77072"/>
            <a:ext cx="792088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9. Какими действиями государство выражает заботу о благополучии семей в стране?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издаются новые учебные пособия;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строятся новые садики и школы;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укрепляются взаимоотношения с другими странами;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индексация материнского капитала и выплата детских пособий.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0" cy="147732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10. Кто такая свекровь?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мама жены;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мама мужа;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жена сына;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сестра мужа.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11. Кто такая теща?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мама жены;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мама мужа;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жена сына;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сестра мужа.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12. Кто такая золовка?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мама жены;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мама мужа;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жена сына;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сестра мужа.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13. Кто такая невестка?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мама жены;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мама мужа;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жена сына;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сестра мужа.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27424"/>
          <a:stretch>
            <a:fillRect/>
          </a:stretch>
        </p:blipFill>
        <p:spPr bwMode="auto">
          <a:xfrm>
            <a:off x="3059832" y="980728"/>
            <a:ext cx="540438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14. Если Петя Ване приходится свояком, то кем приходится Ваня Пете?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шурином;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деверем;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свояком;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сватом.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7920880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16. Чья семья будет называться неполной?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Вероника живет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только со своим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 отцом;</a:t>
            </a:r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Александр и Екатерина воспитывают сына Артема, которого усыновили в </a:t>
            </a:r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2-х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летнем возрасте;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Николай и Наталья отводят своих детей Петю, Настю и Ваню в гости к бабушке с дедушкой каждый день, так как они живут на одной лестничной площадке;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Мария с Евгением никак не могут оформить детское пособие на своих детей Викторию и Виталия из-за отсутствия постоянной прописки.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15.  Какой обряд предшествовал созданию семьи?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крещение;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венчание;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причастие;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отпевание.</a:t>
            </a:r>
            <a:endParaRPr lang="ru-RU" dirty="0"/>
          </a:p>
        </p:txBody>
      </p:sp>
      <p:pic>
        <p:nvPicPr>
          <p:cNvPr id="3074" name="Picture 2" descr="https://sun9-22.userapi.com/s/v1/ig2/12LRBqs9GgLeGDOM3XfD1jAKXuEte6fK87crk0lrwq5QNc6SzEvm25qoN1EqT_LXNZhTWxn8WlwG_WZks5PZo9vJ.jpg?quality=95&amp;as=32x71,48x107,72x160,108x240,160x356,240x533,360x800,480x1067,540x1200,640x1422,720x1600&amp;from=bu&amp;cs=720x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t="23402" b="20143"/>
          <a:stretch>
            <a:fillRect/>
          </a:stretch>
        </p:blipFill>
        <p:spPr bwMode="auto">
          <a:xfrm>
            <a:off x="5724128" y="692696"/>
            <a:ext cx="24681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0" cy="286232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17. Чья семья будет называться многодетной?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Вероника живет 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только со своим отцом;</a:t>
            </a:r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Александр и Екатерина воспитывают сына Артема, которого усыновили в 2-х летнем возрасте;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Николай и Наталья отводят своих детей Петю, Настю и Ваню в гости к бабушке с дедушкой каждый день, так как они живут на одной лестничной площадке;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Мария с Евгением никак не могут оформить детское пособие на своих детей Викторию и Виталия из-за отсутствия постоянной прописки.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996952"/>
            <a:ext cx="7920880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18. Чья семья состоит из трех поколений?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Вероника живет 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только со своим отцом;</a:t>
            </a:r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Александр и Екатерина воспитывают сына Артема, которого усыновили в 2-х летнем возрасте;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Николай и Наталья отводят своих детей Петю, Настю и Ваню в гости к бабушке с дедушкой каждый день, так как они живут на одной лестничной площадке;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Мария с Евгением никак не могут оформить детское пособие на своих детей Викторию и Виталия из-за отсутствия постоянной прописки.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0" cy="20313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19. К какому виду относится семья, если главенствующая роль принадлежит отцу, а женская роль заключается, лишь в воспитании детей и ведении хозяйства?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 матриархальная;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 патриархальная;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 неполная;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4)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малодетная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20.  Когда на Руси было принято играть свадьбы?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на масленицу;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во время одного из постов;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на Рождество;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в мясоед.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21. Кто изображен на памятнике "Семье, Любви и Верности"?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Адам и Ева;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Ольга и Игорь;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Екатерина 2 и Петр 3;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Петр 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Феврония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. </a:t>
            </a:r>
            <a:endParaRPr lang="ru-RU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7000"/>
          <a:stretch>
            <a:fillRect/>
          </a:stretch>
        </p:blipFill>
        <p:spPr bwMode="auto">
          <a:xfrm>
            <a:off x="2771800" y="4509120"/>
            <a:ext cx="360039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un9-49.userapi.com/s/v1/if2/o1PPzhSdOZKXc0Z3RbeiwUYSChQbmgwgWkgPz00Sb0UJjvNy2TK2s6KpwjVxaVoCZLH8kHftxIhcljAGel1tWXo2.jpg?quality=95&amp;as=32x30,48x46,72x68,108x102,160x152,240x228,360x341,480x455,540x512,640x607,719x682&amp;from=bu&amp;cs=719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96066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9B593"/>
            </a:gs>
            <a:gs pos="64999">
              <a:srgbClr val="79B593"/>
            </a:gs>
            <a:gs pos="100000">
              <a:srgbClr val="79B59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2532" t="15635" r="36098" b="58012"/>
          <a:stretch>
            <a:fillRect/>
          </a:stretch>
        </p:blipFill>
        <p:spPr bwMode="auto">
          <a:xfrm rot="21054326">
            <a:off x="6930972" y="4758424"/>
            <a:ext cx="2385950" cy="1793212"/>
          </a:xfrm>
          <a:prstGeom prst="homePlate">
            <a:avLst/>
          </a:prstGeom>
          <a:noFill/>
        </p:spPr>
      </p:pic>
      <p:pic>
        <p:nvPicPr>
          <p:cNvPr id="16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9374" t="13684" r="35544" b="49889"/>
          <a:stretch>
            <a:fillRect/>
          </a:stretch>
        </p:blipFill>
        <p:spPr bwMode="auto">
          <a:xfrm rot="16891103">
            <a:off x="4669456" y="4590594"/>
            <a:ext cx="1907640" cy="2491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7920880" cy="36933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22. Что собирают при бортничестве?</a:t>
            </a: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3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792088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23.  Когда отмечается праздник "Семьи, любви и верности"?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7 июня;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8 июня;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8 июля;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7 июля.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792088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24. В "Домострое" описаны правила поведения внутри семьи. Кого должны были слушаться и любить дети?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1) митрополита;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2) родителей;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3) монаха;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</a:rPr>
              <a:t>4) князя.</a:t>
            </a: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37684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381" r="9524" b="11202"/>
          <a:stretch>
            <a:fillRect/>
          </a:stretch>
        </p:blipFill>
        <p:spPr bwMode="auto">
          <a:xfrm>
            <a:off x="6084168" y="620688"/>
            <a:ext cx="234432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r="15297" b="21875"/>
          <a:stretch>
            <a:fillRect/>
          </a:stretch>
        </p:blipFill>
        <p:spPr bwMode="auto">
          <a:xfrm>
            <a:off x="3275856" y="620688"/>
            <a:ext cx="240768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1)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6206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2)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62068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</a:rPr>
              <a:t>3)</a:t>
            </a:r>
            <a:endParaRPr lang="ru-RU" dirty="0"/>
          </a:p>
        </p:txBody>
      </p:sp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365104"/>
            <a:ext cx="2451334" cy="2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1028</Words>
  <Application>Microsoft Office PowerPoint</Application>
  <PresentationFormat>Экран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муниципального образования муниципальный округ город Горячий Ключ Краснодарского края "Средняя общеобразовательная школа N° 10 имени Героя Советского Союза  Остапенко Андрея Николаевича"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42</cp:revision>
  <dcterms:created xsi:type="dcterms:W3CDTF">2025-09-19T13:42:20Z</dcterms:created>
  <dcterms:modified xsi:type="dcterms:W3CDTF">2025-09-21T08:54:38Z</dcterms:modified>
</cp:coreProperties>
</file>